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Helvetica Neue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7775817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7775817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7364cc577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7364cc577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7364cc577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7364cc577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77758171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77758171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77758171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77758171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7364cc577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7364cc57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7364cc57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7364cc57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7364cc57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7364cc57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364cc577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364cc57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7364cc57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7364cc57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364cc57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7364cc57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7364cc57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7364cc57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7364cc577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7364cc57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77758171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77758171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77758171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77758171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364cc577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364cc577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7364cc577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7364cc57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C_Master_2020" type="title">
  <p:cSld name="TITLE">
    <p:bg>
      <p:bgPr>
        <a:solidFill>
          <a:srgbClr val="00216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89213" y="384175"/>
            <a:ext cx="8365575" cy="4375150"/>
          </a:xfrm>
          <a:prstGeom prst="flowChartProcess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96718" y="923775"/>
            <a:ext cx="2350564" cy="23505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311700" y="300025"/>
            <a:ext cx="8520600" cy="4543425"/>
          </a:xfrm>
          <a:prstGeom prst="flowChartProcess">
            <a:avLst/>
          </a:prstGeom>
          <a:noFill/>
          <a:ln cap="flat" cmpd="sng" w="19050">
            <a:solidFill>
              <a:srgbClr val="FFC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0" y="3274350"/>
            <a:ext cx="9144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-column text 2 1">
  <p:cSld name="ONE_COLUMN_TEXT_2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"/>
            <a:ext cx="931001" cy="931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1"/>
          <p:cNvCxnSpPr/>
          <p:nvPr/>
        </p:nvCxnSpPr>
        <p:spPr>
          <a:xfrm>
            <a:off x="350950" y="1633950"/>
            <a:ext cx="3722400" cy="0"/>
          </a:xfrm>
          <a:prstGeom prst="straightConnector1">
            <a:avLst/>
          </a:prstGeom>
          <a:noFill/>
          <a:ln cap="flat" cmpd="sng" w="9525">
            <a:solidFill>
              <a:srgbClr val="00216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1"/>
          <p:cNvCxnSpPr/>
          <p:nvPr/>
        </p:nvCxnSpPr>
        <p:spPr>
          <a:xfrm>
            <a:off x="326850" y="4931900"/>
            <a:ext cx="8492100" cy="0"/>
          </a:xfrm>
          <a:prstGeom prst="straightConnector1">
            <a:avLst/>
          </a:prstGeom>
          <a:noFill/>
          <a:ln cap="flat" cmpd="sng" w="9525">
            <a:solidFill>
              <a:srgbClr val="00216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2" type="body"/>
          </p:nvPr>
        </p:nvSpPr>
        <p:spPr>
          <a:xfrm>
            <a:off x="4450950" y="322800"/>
            <a:ext cx="4368000" cy="4340400"/>
          </a:xfrm>
          <a:prstGeom prst="rect">
            <a:avLst/>
          </a:prstGeom>
          <a:solidFill>
            <a:srgbClr val="B7B7B7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4450950" y="309600"/>
            <a:ext cx="2054400" cy="2090400"/>
          </a:xfrm>
          <a:prstGeom prst="rect">
            <a:avLst/>
          </a:prstGeom>
          <a:solidFill>
            <a:srgbClr val="B7B7B7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2" type="body"/>
          </p:nvPr>
        </p:nvSpPr>
        <p:spPr>
          <a:xfrm>
            <a:off x="6764550" y="309600"/>
            <a:ext cx="2054400" cy="2090400"/>
          </a:xfrm>
          <a:prstGeom prst="rect">
            <a:avLst/>
          </a:prstGeom>
          <a:solidFill>
            <a:srgbClr val="B7B7B7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3" type="body"/>
          </p:nvPr>
        </p:nvSpPr>
        <p:spPr>
          <a:xfrm>
            <a:off x="6764550" y="2554250"/>
            <a:ext cx="2054400" cy="2090400"/>
          </a:xfrm>
          <a:prstGeom prst="rect">
            <a:avLst/>
          </a:prstGeom>
          <a:solidFill>
            <a:srgbClr val="B7B7B7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4" type="body"/>
          </p:nvPr>
        </p:nvSpPr>
        <p:spPr>
          <a:xfrm>
            <a:off x="4450950" y="2554250"/>
            <a:ext cx="2054400" cy="2090400"/>
          </a:xfrm>
          <a:prstGeom prst="rect">
            <a:avLst/>
          </a:prstGeom>
          <a:solidFill>
            <a:srgbClr val="B7B7B7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5" name="Google Shape;85;p12"/>
          <p:cNvCxnSpPr/>
          <p:nvPr/>
        </p:nvCxnSpPr>
        <p:spPr>
          <a:xfrm>
            <a:off x="350950" y="1633950"/>
            <a:ext cx="3722400" cy="0"/>
          </a:xfrm>
          <a:prstGeom prst="straightConnector1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2"/>
          <p:cNvCxnSpPr/>
          <p:nvPr/>
        </p:nvCxnSpPr>
        <p:spPr>
          <a:xfrm>
            <a:off x="326850" y="4931900"/>
            <a:ext cx="8492100" cy="0"/>
          </a:xfrm>
          <a:prstGeom prst="straightConnector1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2"/>
          <p:cNvSpPr/>
          <p:nvPr/>
        </p:nvSpPr>
        <p:spPr>
          <a:xfrm>
            <a:off x="4461150" y="309650"/>
            <a:ext cx="400800" cy="400800"/>
          </a:xfrm>
          <a:prstGeom prst="rect">
            <a:avLst/>
          </a:prstGeom>
          <a:solidFill>
            <a:srgbClr val="0021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 txBox="1"/>
          <p:nvPr/>
        </p:nvSpPr>
        <p:spPr>
          <a:xfrm>
            <a:off x="4461150" y="347000"/>
            <a:ext cx="4008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C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</a:t>
            </a:r>
            <a:endParaRPr b="1" sz="1000">
              <a:solidFill>
                <a:srgbClr val="FFC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783"/>
            <a:ext cx="931001" cy="9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/>
          <p:nvPr/>
        </p:nvSpPr>
        <p:spPr>
          <a:xfrm>
            <a:off x="6698550" y="309650"/>
            <a:ext cx="400800" cy="400800"/>
          </a:xfrm>
          <a:prstGeom prst="rect">
            <a:avLst/>
          </a:prstGeom>
          <a:solidFill>
            <a:srgbClr val="0021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2"/>
          <p:cNvSpPr txBox="1"/>
          <p:nvPr/>
        </p:nvSpPr>
        <p:spPr>
          <a:xfrm>
            <a:off x="6698550" y="347000"/>
            <a:ext cx="4008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C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02</a:t>
            </a:r>
            <a:endParaRPr b="1" sz="1000">
              <a:solidFill>
                <a:srgbClr val="FFC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4461150" y="2554250"/>
            <a:ext cx="400800" cy="400800"/>
          </a:xfrm>
          <a:prstGeom prst="rect">
            <a:avLst/>
          </a:prstGeom>
          <a:solidFill>
            <a:srgbClr val="0021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2"/>
          <p:cNvSpPr txBox="1"/>
          <p:nvPr/>
        </p:nvSpPr>
        <p:spPr>
          <a:xfrm>
            <a:off x="4461150" y="2591600"/>
            <a:ext cx="4008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C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03</a:t>
            </a:r>
            <a:endParaRPr b="1" sz="1000">
              <a:solidFill>
                <a:srgbClr val="FFC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6698550" y="2554250"/>
            <a:ext cx="400800" cy="400800"/>
          </a:xfrm>
          <a:prstGeom prst="rect">
            <a:avLst/>
          </a:prstGeom>
          <a:solidFill>
            <a:srgbClr val="0021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 txBox="1"/>
          <p:nvPr/>
        </p:nvSpPr>
        <p:spPr>
          <a:xfrm>
            <a:off x="6698550" y="2591600"/>
            <a:ext cx="4008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C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04</a:t>
            </a:r>
            <a:endParaRPr b="1" sz="1000">
              <a:solidFill>
                <a:srgbClr val="FFC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5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FFC6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"/>
            <a:ext cx="931001" cy="9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1445000" y="0"/>
            <a:ext cx="7698900" cy="5143500"/>
          </a:xfrm>
          <a:prstGeom prst="rect">
            <a:avLst/>
          </a:prstGeom>
          <a:solidFill>
            <a:srgbClr val="B7B7B7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157950" y="4189250"/>
            <a:ext cx="1345800" cy="768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●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○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■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●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○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■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●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○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Helvetica Neue Light"/>
              <a:buChar char="■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2">
  <p:cSld name="BLANK_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"/>
            <a:ext cx="931001" cy="9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1445000" y="0"/>
            <a:ext cx="7698900" cy="5143500"/>
          </a:xfrm>
          <a:prstGeom prst="rect">
            <a:avLst/>
          </a:prstGeom>
          <a:solidFill>
            <a:srgbClr val="B7B7B7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2" type="body"/>
          </p:nvPr>
        </p:nvSpPr>
        <p:spPr>
          <a:xfrm>
            <a:off x="157950" y="4189250"/>
            <a:ext cx="1345800" cy="768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●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○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■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●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○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■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●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Helvetica Neue Light"/>
              <a:buChar char="○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Helvetica Neue Light"/>
              <a:buChar char="■"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 1">
  <p:cSld name="BLANK_1_1">
    <p:bg>
      <p:bgPr>
        <a:solidFill>
          <a:srgbClr val="00216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389213" y="384175"/>
            <a:ext cx="8365575" cy="4375150"/>
          </a:xfrm>
          <a:prstGeom prst="flowChartProcess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311700" y="300025"/>
            <a:ext cx="8520600" cy="4543425"/>
          </a:xfrm>
          <a:prstGeom prst="flowChartProcess">
            <a:avLst/>
          </a:prstGeom>
          <a:noFill/>
          <a:ln cap="flat" cmpd="sng" w="19050">
            <a:solidFill>
              <a:srgbClr val="FFC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2300" y="1552054"/>
            <a:ext cx="2039423" cy="2039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1">
  <p:cSld name="TITLE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5" name="Google Shape;115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F7F8F9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97012" y="924062"/>
            <a:ext cx="2350007" cy="23500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311700" y="300025"/>
            <a:ext cx="8520600" cy="4543425"/>
          </a:xfrm>
          <a:prstGeom prst="flowChartProcess">
            <a:avLst/>
          </a:prstGeom>
          <a:noFill/>
          <a:ln cap="flat" cmpd="sng" w="19050">
            <a:solidFill>
              <a:srgbClr val="0021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89213" y="384175"/>
            <a:ext cx="8365575" cy="4375150"/>
          </a:xfrm>
          <a:prstGeom prst="flowChartProcess">
            <a:avLst/>
          </a:prstGeom>
          <a:noFill/>
          <a:ln cap="flat" cmpd="sng" w="9525">
            <a:solidFill>
              <a:srgbClr val="0021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0" y="3274350"/>
            <a:ext cx="9144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350950" y="1633950"/>
            <a:ext cx="8468100" cy="0"/>
          </a:xfrm>
          <a:prstGeom prst="straightConnector1">
            <a:avLst/>
          </a:prstGeom>
          <a:noFill/>
          <a:ln cap="flat" cmpd="sng" w="9525">
            <a:solidFill>
              <a:srgbClr val="00216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326850" y="4931900"/>
            <a:ext cx="8492100" cy="0"/>
          </a:xfrm>
          <a:prstGeom prst="straightConnector1">
            <a:avLst/>
          </a:prstGeom>
          <a:noFill/>
          <a:ln cap="flat" cmpd="sng" w="9525">
            <a:solidFill>
              <a:srgbClr val="00216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783"/>
            <a:ext cx="931001" cy="9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11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11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11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11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11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11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11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 2">
  <p:cSld name="TITLE_AND_TWO_COLUMNS_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3" name="Google Shape;33;p6"/>
          <p:cNvCxnSpPr/>
          <p:nvPr/>
        </p:nvCxnSpPr>
        <p:spPr>
          <a:xfrm>
            <a:off x="350950" y="1633950"/>
            <a:ext cx="8468100" cy="0"/>
          </a:xfrm>
          <a:prstGeom prst="straightConnector1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" name="Google Shape;34;p6"/>
          <p:cNvCxnSpPr/>
          <p:nvPr/>
        </p:nvCxnSpPr>
        <p:spPr>
          <a:xfrm>
            <a:off x="326850" y="4931900"/>
            <a:ext cx="8492100" cy="0"/>
          </a:xfrm>
          <a:prstGeom prst="straightConnector1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783"/>
            <a:ext cx="931001" cy="9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 1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4" name="Google Shape;44;p7"/>
          <p:cNvCxnSpPr/>
          <p:nvPr/>
        </p:nvCxnSpPr>
        <p:spPr>
          <a:xfrm>
            <a:off x="350950" y="1633950"/>
            <a:ext cx="8468100" cy="0"/>
          </a:xfrm>
          <a:prstGeom prst="straightConnector1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" name="Google Shape;45;p7"/>
          <p:cNvCxnSpPr/>
          <p:nvPr/>
        </p:nvCxnSpPr>
        <p:spPr>
          <a:xfrm>
            <a:off x="326850" y="4931900"/>
            <a:ext cx="8492100" cy="0"/>
          </a:xfrm>
          <a:prstGeom prst="straightConnector1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783"/>
            <a:ext cx="931001" cy="931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 1 1">
  <p:cSld name="TITLE_AND_TWO_COLUMNS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350950" y="1633950"/>
            <a:ext cx="8468100" cy="0"/>
          </a:xfrm>
          <a:prstGeom prst="straightConnector1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" name="Google Shape;53;p8"/>
          <p:cNvCxnSpPr/>
          <p:nvPr/>
        </p:nvCxnSpPr>
        <p:spPr>
          <a:xfrm>
            <a:off x="326850" y="4931900"/>
            <a:ext cx="8492100" cy="0"/>
          </a:xfrm>
          <a:prstGeom prst="straightConnector1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783"/>
            <a:ext cx="931001" cy="931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●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"/>
              <a:buChar char="○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"/>
              <a:buChar char="■"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"/>
            <a:ext cx="931001" cy="931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9"/>
          <p:cNvCxnSpPr/>
          <p:nvPr/>
        </p:nvCxnSpPr>
        <p:spPr>
          <a:xfrm>
            <a:off x="350950" y="1633950"/>
            <a:ext cx="3722400" cy="0"/>
          </a:xfrm>
          <a:prstGeom prst="straightConnector1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9"/>
          <p:cNvCxnSpPr/>
          <p:nvPr/>
        </p:nvCxnSpPr>
        <p:spPr>
          <a:xfrm>
            <a:off x="326850" y="4931900"/>
            <a:ext cx="8492100" cy="0"/>
          </a:xfrm>
          <a:prstGeom prst="straightConnector1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525" y="152400"/>
            <a:ext cx="4490471" cy="449047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-column text 2">
  <p:cSld name="ONE_COLUMN_TEXT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8"/>
            <a:ext cx="931001" cy="9310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0"/>
          <p:cNvCxnSpPr/>
          <p:nvPr/>
        </p:nvCxnSpPr>
        <p:spPr>
          <a:xfrm>
            <a:off x="350950" y="1633950"/>
            <a:ext cx="3722400" cy="0"/>
          </a:xfrm>
          <a:prstGeom prst="straightConnector1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0"/>
          <p:cNvCxnSpPr/>
          <p:nvPr/>
        </p:nvCxnSpPr>
        <p:spPr>
          <a:xfrm>
            <a:off x="326850" y="4931900"/>
            <a:ext cx="8492100" cy="0"/>
          </a:xfrm>
          <a:prstGeom prst="straightConnector1">
            <a:avLst/>
          </a:prstGeom>
          <a:noFill/>
          <a:ln cap="flat" cmpd="sng" w="9525">
            <a:solidFill>
              <a:srgbClr val="FFC6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2" type="body"/>
          </p:nvPr>
        </p:nvSpPr>
        <p:spPr>
          <a:xfrm>
            <a:off x="4450950" y="322800"/>
            <a:ext cx="4368000" cy="4340400"/>
          </a:xfrm>
          <a:prstGeom prst="rect">
            <a:avLst/>
          </a:prstGeom>
          <a:solidFill>
            <a:srgbClr val="B7B7B7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●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Helvetica Neue Light"/>
              <a:buChar char="○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Helvetica Neue Light"/>
              <a:buChar char="■"/>
              <a:defRPr sz="13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168"/>
              </a:buClr>
              <a:buSzPts val="2800"/>
              <a:buNone/>
              <a:defRPr sz="2800">
                <a:solidFill>
                  <a:srgbClr val="0021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168"/>
              </a:buClr>
              <a:buSzPts val="1800"/>
              <a:buChar char="●"/>
              <a:defRPr sz="1800">
                <a:solidFill>
                  <a:srgbClr val="002168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168"/>
              </a:buClr>
              <a:buSzPts val="1400"/>
              <a:buChar char="○"/>
              <a:defRPr>
                <a:solidFill>
                  <a:srgbClr val="002168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168"/>
              </a:buClr>
              <a:buSzPts val="1400"/>
              <a:buChar char="■"/>
              <a:defRPr>
                <a:solidFill>
                  <a:srgbClr val="002168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168"/>
              </a:buClr>
              <a:buSzPts val="1400"/>
              <a:buChar char="●"/>
              <a:defRPr>
                <a:solidFill>
                  <a:srgbClr val="002168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168"/>
              </a:buClr>
              <a:buSzPts val="1400"/>
              <a:buChar char="○"/>
              <a:defRPr>
                <a:solidFill>
                  <a:srgbClr val="002168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168"/>
              </a:buClr>
              <a:buSzPts val="1400"/>
              <a:buChar char="■"/>
              <a:defRPr>
                <a:solidFill>
                  <a:srgbClr val="002168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168"/>
              </a:buClr>
              <a:buSzPts val="1400"/>
              <a:buChar char="●"/>
              <a:defRPr>
                <a:solidFill>
                  <a:srgbClr val="002168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168"/>
              </a:buClr>
              <a:buSzPts val="1400"/>
              <a:buChar char="○"/>
              <a:defRPr>
                <a:solidFill>
                  <a:srgbClr val="002168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2168"/>
              </a:buClr>
              <a:buSzPts val="1400"/>
              <a:buChar char="■"/>
              <a:defRPr>
                <a:solidFill>
                  <a:srgbClr val="002168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0" y="3274350"/>
            <a:ext cx="9144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Ancient History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Modern History - Year 12</a:t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Core : Power and Authority Germany: Nazi Regime to 1939.	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impact of dictatorships on a society, the elimination of individual freedoms, and the threats that dictatorships can pose to peace and security (includes Germany, Italy, Russia and Japan)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179" name="Google Shape;179;p26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National Study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Russia &amp; the Soviet Union: 1917-1941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Students investigate key features and issues in the history in that period.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Modern History - Year 12</a:t>
            </a:r>
            <a:endParaRPr/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Peace and Conflict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Conflict In Indochina: 1954-1979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Students undertake: An overall survey of the period and study in depth.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186" name="Google Shape;186;p27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Change In the Modern World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Nuclear Age: 1945-2011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Students undertake: An overall survey of the period and study in depth.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0" y="3274350"/>
            <a:ext cx="9144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History Extension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Extension History - Year 12 only</a:t>
            </a:r>
            <a:endParaRPr/>
          </a:p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Top 3% of History students in NSW do this course.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You have to apply to get into the course and there is a selection criteria.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Taught outside of the timetable.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Assessment and Weighting</a:t>
            </a:r>
            <a:br>
              <a:rPr b="1" lang="en-GB"/>
            </a:br>
            <a:r>
              <a:rPr lang="en-GB"/>
              <a:t>Research Project: 80%</a:t>
            </a:r>
            <a:br>
              <a:rPr lang="en-GB"/>
            </a:br>
            <a:r>
              <a:rPr lang="en-GB"/>
              <a:t>HSC Trial Examination: 20%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Case Study 1: “What Is History?”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Theories / philosophies of history over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Case Study 2: The ANZAC Legend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Changing interpretations, debates, appropriations and research.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Individual Research Project</a:t>
            </a:r>
            <a:r>
              <a:rPr lang="en-GB"/>
              <a:t> – can have an Ancient or Modern focus  80%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Assessment Tasks and Weighting</a:t>
            </a:r>
            <a:endParaRPr/>
          </a:p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/>
              <a:t>Year 11 Ancient and Modern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b="1" lang="en-GB" sz="1600"/>
              <a:t>Task 1: </a:t>
            </a:r>
            <a:r>
              <a:rPr lang="en-GB" sz="1600"/>
              <a:t>source-based analysis and extended response narrative:  40%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-GB" sz="1600"/>
              <a:t>Historical Investigation: </a:t>
            </a:r>
            <a:r>
              <a:rPr lang="en-GB" sz="1600"/>
              <a:t>in depth study of topic including detailed log book and variety of presentation:  30%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-GB" sz="1600"/>
              <a:t>End of course Examination:</a:t>
            </a:r>
            <a:r>
              <a:rPr lang="en-GB" sz="1600"/>
              <a:t> 40%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1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/>
              <a:t>Year 12 Ancient and Modern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b="1" lang="en-GB" sz="1600"/>
              <a:t>Core study:</a:t>
            </a:r>
            <a:r>
              <a:rPr lang="en-GB" sz="1600"/>
              <a:t> source analysis and written responses:  20%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-GB" sz="1600"/>
              <a:t>Research task:</a:t>
            </a:r>
            <a:r>
              <a:rPr lang="en-GB" sz="1600"/>
              <a:t> extended response: 20%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-GB" sz="1600"/>
              <a:t>Research task:</a:t>
            </a:r>
            <a:r>
              <a:rPr lang="en-GB" sz="1600"/>
              <a:t> extended response: 30%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-GB" sz="1600"/>
              <a:t>Trial HSC Examination:</a:t>
            </a:r>
            <a:r>
              <a:rPr lang="en-GB" sz="1600"/>
              <a:t> 30%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Requirements</a:t>
            </a:r>
            <a:endParaRPr/>
          </a:p>
        </p:txBody>
      </p:sp>
      <p:sp>
        <p:nvSpPr>
          <p:cNvPr id="215" name="Google Shape;215;p32"/>
          <p:cNvSpPr txBox="1"/>
          <p:nvPr>
            <p:ph idx="1" type="body"/>
          </p:nvPr>
        </p:nvSpPr>
        <p:spPr>
          <a:xfrm>
            <a:off x="350950" y="1723825"/>
            <a:ext cx="84453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Strong essay writing ability.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Strong ability to interpret, analyze and evaluate written, visual and physical sources.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Independent research and time management skills for Historical Investigations and research tasks.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Commitment to weekly essays and readings.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 desire to debate ideas, issues and topics with peers and teachers.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Ancient History - Year 11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Part I: The Nature of Ancient History 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Preservation, Conservation and Reconstruction of sites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 study of a range of ancient sites from Europe, Asia and the Middle East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8" name="Google Shape;128;p18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Part II: Features of Ancient Societies 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Case Study 1: Tutankhamun’s Tomb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Case Study 2: Troy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Case Study 3: Masada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Ancient History - Year 11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>
            <p:ph idx="2" type="body"/>
          </p:nvPr>
        </p:nvSpPr>
        <p:spPr>
          <a:xfrm>
            <a:off x="1303675" y="1777950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Part III The Historical Investigation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Independent research essay – Ancient personality in their times, or an event of significance.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Ancient History - Year 12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Core: Cities of Vesuvius-Pompeii and Herculaneum</a:t>
            </a:r>
            <a:endParaRPr b="1" sz="16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 sz="1600"/>
              <a:t>Students investigate the range and nature of archaeological and written sources available through an exploration of issues relating to reconstruction, ownership and custodianship of the past.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Spartan society to the Battle of Leuctra 371 BC   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Key features of Spartan society through a range of archaeological and written sources and relevant historiographical issues. 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Ancient History - Year 12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Personality - Julius Caesar </a:t>
            </a:r>
            <a:r>
              <a:rPr b="1" lang="en-GB" sz="1600" u="sng"/>
              <a:t>OR</a:t>
            </a:r>
            <a:r>
              <a:rPr b="1" lang="en-GB" sz="1600"/>
              <a:t> Xerxes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Students gain an understanding of a personality in the context of their time.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Period: the fall of the Republic 78 – 31 BC </a:t>
            </a:r>
            <a:r>
              <a:rPr b="1" lang="en-GB" sz="1600" u="sng"/>
              <a:t>OR</a:t>
            </a:r>
            <a:r>
              <a:rPr b="1" lang="en-GB" sz="1600"/>
              <a:t> The Greek World 500-440 BC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An investigation of the archaeological and written sources:  significant  developments, forces and relevant historiographical issues that shaped this historical period.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0" y="3274350"/>
            <a:ext cx="9144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Modern</a:t>
            </a:r>
            <a:r>
              <a:rPr lang="en-GB"/>
              <a:t> History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Modern</a:t>
            </a:r>
            <a:r>
              <a:rPr lang="en-GB"/>
              <a:t> History - Year 11</a:t>
            </a:r>
            <a:endParaRPr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Part I: The Nature of Modern History  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Representation &amp; Commemoration of the Past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Contestability of the Past </a:t>
            </a:r>
            <a:endParaRPr/>
          </a:p>
        </p:txBody>
      </p:sp>
      <p:sp>
        <p:nvSpPr>
          <p:cNvPr id="165" name="Google Shape;165;p24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Part II: Investigating Modern History 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Case Study 1: The American Civil War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Case Study 2: Cambodia, the Khmer Rouge and The Killing Fields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250425" y="981750"/>
            <a:ext cx="87930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Modern History - Year 11</a:t>
            </a:r>
            <a:endParaRPr/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3509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Part III: World War One 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nature of war &amp; experiences of soldiers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Reasons for Allied victory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Development of technology &amp; tactics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172" name="Google Shape;172;p25"/>
          <p:cNvSpPr txBox="1"/>
          <p:nvPr>
            <p:ph idx="2" type="body"/>
          </p:nvPr>
        </p:nvSpPr>
        <p:spPr>
          <a:xfrm>
            <a:off x="4807050" y="1723825"/>
            <a:ext cx="4011900" cy="28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The Historical Investigation</a:t>
            </a:r>
            <a:endParaRPr b="1"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historical investigation is designed to provide opportunities to further develop investigative, research and presentation skills that are the core of the historical inquiry process.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